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93" r:id="rId7"/>
    <p:sldId id="282" r:id="rId8"/>
    <p:sldId id="283" r:id="rId9"/>
    <p:sldId id="284" r:id="rId10"/>
    <p:sldId id="298" r:id="rId11"/>
    <p:sldId id="295" r:id="rId12"/>
    <p:sldId id="286" r:id="rId13"/>
    <p:sldId id="285" r:id="rId14"/>
    <p:sldId id="288" r:id="rId15"/>
    <p:sldId id="299" r:id="rId16"/>
    <p:sldId id="294" r:id="rId17"/>
    <p:sldId id="297" r:id="rId18"/>
    <p:sldId id="300" r:id="rId19"/>
    <p:sldId id="2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4" d="100"/>
          <a:sy n="64" d="100"/>
        </p:scale>
        <p:origin x="6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Operational Inefficiencies </a:t>
          </a: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Resource allocation and prioritization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Complaint and regulation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Ensure data compliance and regulation.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3B61FD3F-1801-4B0A-BEE6-D7DE23A4BD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 the interested public with access to the data, which illustrates how the city’s budget is being used for each municipal employee’s salary and overtime.</a:t>
          </a:r>
        </a:p>
      </dgm:t>
    </dgm:pt>
    <dgm:pt modelId="{B606E9E6-38DD-486B-B327-56A16F5FFA5B}" type="parTrans" cxnId="{96DA98CC-D2CC-494D-BD5A-90B297EFD9DA}">
      <dgm:prSet/>
      <dgm:spPr/>
      <dgm:t>
        <a:bodyPr/>
        <a:lstStyle/>
        <a:p>
          <a:endParaRPr lang="en-US"/>
        </a:p>
      </dgm:t>
    </dgm:pt>
    <dgm:pt modelId="{5071EA18-B7F7-4249-AC6C-A725E399E6D0}" type="sibTrans" cxnId="{96DA98CC-D2CC-494D-BD5A-90B297EFD9DA}">
      <dgm:prSet/>
      <dgm:spPr/>
      <dgm:t>
        <a:bodyPr/>
        <a:lstStyle/>
        <a:p>
          <a:endParaRPr lang="en-US"/>
        </a:p>
      </dgm:t>
    </dgm:pt>
    <dgm:pt modelId="{7139D7EA-87C7-4D22-9130-0340CDAC3F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Examine the distribution of the city’s financial resources and the percentage of the budget that is going for overtime.</a:t>
          </a:r>
        </a:p>
      </dgm:t>
    </dgm:pt>
    <dgm:pt modelId="{AA96140A-39E9-4541-A968-5D315D916762}" type="parTrans" cxnId="{E14A2D42-FFDB-4616-ACA1-E41184A9F03B}">
      <dgm:prSet/>
      <dgm:spPr/>
      <dgm:t>
        <a:bodyPr/>
        <a:lstStyle/>
        <a:p>
          <a:endParaRPr lang="en-US"/>
        </a:p>
      </dgm:t>
    </dgm:pt>
    <dgm:pt modelId="{18D782CC-B9E6-4610-BB75-F619109E3903}" type="sibTrans" cxnId="{E14A2D42-FFDB-4616-ACA1-E41184A9F03B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741F785D-AB32-413F-8FBF-73210F5CB6C2}" type="presOf" srcId="{3B61FD3F-1801-4B0A-BEE6-D7DE23A4BD61}" destId="{7CD40649-A74C-4AD8-B9D0-2573A1955C91}" srcOrd="0" destOrd="1" presId="urn:microsoft.com/office/officeart/2018/5/layout/CenteredIconLabelDescriptionList"/>
    <dgm:cxn modelId="{E14A2D42-FFDB-4616-ACA1-E41184A9F03B}" srcId="{E754A2A0-41CE-428B-9DDC-DCD1FD12D16A}" destId="{7139D7EA-87C7-4D22-9130-0340CDAC3F4B}" srcOrd="1" destOrd="0" parTransId="{AA96140A-39E9-4541-A968-5D315D916762}" sibTransId="{18D782CC-B9E6-4610-BB75-F619109E3903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5B42B982-8606-4BF5-9D43-92D481A9051F}" type="presOf" srcId="{7139D7EA-87C7-4D22-9130-0340CDAC3F4B}" destId="{DD091D0A-5A25-4241-91F3-18D32B0BDD4F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96DA98CC-D2CC-494D-BD5A-90B297EFD9DA}" srcId="{DCCE571A-4D30-4294-ABAF-6885F619D2D9}" destId="{3B61FD3F-1801-4B0A-BEE6-D7DE23A4BD61}" srcOrd="1" destOrd="0" parTransId="{B606E9E6-38DD-486B-B327-56A16F5FFA5B}" sibTransId="{5071EA18-B7F7-4249-AC6C-A725E399E6D0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Reusable ETL Process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9E29107A-2129-453F-BBB0-0C10E452BD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 analysis of the allocation of financial resources.</a:t>
          </a:r>
        </a:p>
      </dgm:t>
    </dgm:pt>
    <dgm:pt modelId="{61CAD689-C3F3-48AE-B215-EA6EDA0F0BFF}" type="parTrans" cxnId="{9A3EBC41-6D7D-4B70-A0C1-97DE80DA3183}">
      <dgm:prSet/>
      <dgm:spPr/>
      <dgm:t>
        <a:bodyPr/>
        <a:lstStyle/>
        <a:p>
          <a:endParaRPr lang="en-US"/>
        </a:p>
      </dgm:t>
    </dgm:pt>
    <dgm:pt modelId="{538B48A4-C97C-49D9-A9D5-5B534141226E}" type="sibTrans" cxnId="{9A3EBC41-6D7D-4B70-A0C1-97DE80DA3183}">
      <dgm:prSet/>
      <dgm:spPr/>
      <dgm:t>
        <a:bodyPr/>
        <a:lstStyle/>
        <a:p>
          <a:endParaRPr lang="en-US"/>
        </a:p>
      </dgm:t>
    </dgm:pt>
    <dgm:pt modelId="{8287AFD4-AAF2-4420-BF48-F48CF45FF6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Public accessibility and Transparency of data.</a:t>
          </a:r>
        </a:p>
      </dgm:t>
    </dgm:pt>
    <dgm:pt modelId="{F8CF6BAB-D068-4339-8B10-C89530CE8F99}" type="parTrans" cxnId="{F3A7C344-380B-4F15-B17C-8790AD50DA68}">
      <dgm:prSet/>
      <dgm:spPr/>
    </dgm:pt>
    <dgm:pt modelId="{8E1D998D-C444-4CFA-864C-E48FD723EF83}" type="sibTrans" cxnId="{F3A7C344-380B-4F15-B17C-8790AD50DA68}">
      <dgm:prSet/>
      <dgm:spPr/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 custLinFactNeighborY="89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683D3720-098E-4E34-9DEE-121B0D721B66}" type="presOf" srcId="{9E29107A-2129-453F-BBB0-0C10E452BD84}" destId="{DD091D0A-5A25-4241-91F3-18D32B0BDD4F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9A3EBC41-6D7D-4B70-A0C1-97DE80DA3183}" srcId="{E754A2A0-41CE-428B-9DDC-DCD1FD12D16A}" destId="{9E29107A-2129-453F-BBB0-0C10E452BD84}" srcOrd="1" destOrd="0" parTransId="{61CAD689-C3F3-48AE-B215-EA6EDA0F0BFF}" sibTransId="{538B48A4-C97C-49D9-A9D5-5B534141226E}"/>
    <dgm:cxn modelId="{F3A7C344-380B-4F15-B17C-8790AD50DA68}" srcId="{DCCE571A-4D30-4294-ABAF-6885F619D2D9}" destId="{8287AFD4-AAF2-4420-BF48-F48CF45FF6BD}" srcOrd="1" destOrd="0" parTransId="{F8CF6BAB-D068-4339-8B10-C89530CE8F99}" sibTransId="{8E1D998D-C444-4CFA-864C-E48FD723EF83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27AF81AF-6954-41E3-8179-8350EE72A4CD}" type="presOf" srcId="{8287AFD4-AAF2-4420-BF48-F48CF45FF6BD}" destId="{7CD40649-A74C-4AD8-B9D0-2573A1955C91}" srcOrd="0" destOrd="1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Employees tend to be paid more overtime than wages ,this could lead to work stress and burn out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Based on the high cost of overtime, staffing adjustment is advised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Stationary engineers constantly earned high otpaid which might possible mean work in balance. 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 custLinFactNeighborY="89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751078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9270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4228" y="19270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434534"/>
          <a:ext cx="3088125" cy="529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Operational Inefficiencies </a:t>
          </a:r>
          <a:endParaRPr lang="en-US" sz="1700" kern="1200" dirty="0"/>
        </a:p>
      </dsp:txBody>
      <dsp:txXfrm>
        <a:off x="4228" y="2434534"/>
        <a:ext cx="3088125" cy="529137"/>
      </dsp:txXfrm>
    </dsp:sp>
    <dsp:sp modelId="{210823F6-AC1A-46E3-9D99-A319DF497539}">
      <dsp:nvSpPr>
        <dsp:cNvPr id="0" name=""/>
        <dsp:cNvSpPr/>
      </dsp:nvSpPr>
      <dsp:spPr>
        <a:xfrm>
          <a:off x="4636415" y="751078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9270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3632774" y="19270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434534"/>
          <a:ext cx="3088125" cy="529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Resource allocation and prioritization</a:t>
          </a:r>
        </a:p>
      </dsp:txBody>
      <dsp:txXfrm>
        <a:off x="3632774" y="2434534"/>
        <a:ext cx="3088125" cy="529137"/>
      </dsp:txXfrm>
    </dsp:sp>
    <dsp:sp modelId="{B0A3ABD2-C471-4A21-8AEF-3843C86919E1}">
      <dsp:nvSpPr>
        <dsp:cNvPr id="0" name=""/>
        <dsp:cNvSpPr/>
      </dsp:nvSpPr>
      <dsp:spPr>
        <a:xfrm>
          <a:off x="8264962" y="751078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9270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7261321" y="19270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434534"/>
          <a:ext cx="3088125" cy="529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Complaint and regulation</a:t>
          </a:r>
        </a:p>
      </dsp:txBody>
      <dsp:txXfrm>
        <a:off x="7261321" y="2434534"/>
        <a:ext cx="3088125" cy="529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1940" y="142658"/>
          <a:ext cx="1079788" cy="10797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9279" y="1369912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9279" y="1369912"/>
        <a:ext cx="3085109" cy="462766"/>
      </dsp:txXfrm>
    </dsp:sp>
    <dsp:sp modelId="{DD091D0A-5A25-4241-91F3-18D32B0BDD4F}">
      <dsp:nvSpPr>
        <dsp:cNvPr id="0" name=""/>
        <dsp:cNvSpPr/>
      </dsp:nvSpPr>
      <dsp:spPr>
        <a:xfrm>
          <a:off x="9279" y="1901267"/>
          <a:ext cx="3085109" cy="1670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Examine the distribution of the city’s financial resources and the percentage of the budget that is going for overtime.</a:t>
          </a:r>
        </a:p>
      </dsp:txBody>
      <dsp:txXfrm>
        <a:off x="9279" y="1901267"/>
        <a:ext cx="3085109" cy="1670823"/>
      </dsp:txXfrm>
    </dsp:sp>
    <dsp:sp modelId="{210823F6-AC1A-46E3-9D99-A319DF497539}">
      <dsp:nvSpPr>
        <dsp:cNvPr id="0" name=""/>
        <dsp:cNvSpPr/>
      </dsp:nvSpPr>
      <dsp:spPr>
        <a:xfrm>
          <a:off x="4636943" y="142658"/>
          <a:ext cx="1079788" cy="10797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4282" y="1369912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3634282" y="1369912"/>
        <a:ext cx="3085109" cy="462766"/>
      </dsp:txXfrm>
    </dsp:sp>
    <dsp:sp modelId="{7CD40649-A74C-4AD8-B9D0-2573A1955C91}">
      <dsp:nvSpPr>
        <dsp:cNvPr id="0" name=""/>
        <dsp:cNvSpPr/>
      </dsp:nvSpPr>
      <dsp:spPr>
        <a:xfrm>
          <a:off x="3634282" y="1901267"/>
          <a:ext cx="3085109" cy="1670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Provide the interested public with access to the data, which illustrates how the city’s budget is being used for each municipal employee’s salary and overtime.</a:t>
          </a:r>
        </a:p>
      </dsp:txBody>
      <dsp:txXfrm>
        <a:off x="3634282" y="1901267"/>
        <a:ext cx="3085109" cy="1670823"/>
      </dsp:txXfrm>
    </dsp:sp>
    <dsp:sp modelId="{B0A3ABD2-C471-4A21-8AEF-3843C86919E1}">
      <dsp:nvSpPr>
        <dsp:cNvPr id="0" name=""/>
        <dsp:cNvSpPr/>
      </dsp:nvSpPr>
      <dsp:spPr>
        <a:xfrm>
          <a:off x="8261946" y="142658"/>
          <a:ext cx="1079788" cy="10797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9286" y="1369912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7259286" y="1369912"/>
        <a:ext cx="3085109" cy="462766"/>
      </dsp:txXfrm>
    </dsp:sp>
    <dsp:sp modelId="{6418EBED-F111-425B-8EE2-06B8B2297A68}">
      <dsp:nvSpPr>
        <dsp:cNvPr id="0" name=""/>
        <dsp:cNvSpPr/>
      </dsp:nvSpPr>
      <dsp:spPr>
        <a:xfrm>
          <a:off x="7259286" y="1901267"/>
          <a:ext cx="3085109" cy="1670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Ensure data compliance and regulation.</a:t>
          </a:r>
        </a:p>
      </dsp:txBody>
      <dsp:txXfrm>
        <a:off x="7259286" y="1901267"/>
        <a:ext cx="3085109" cy="1670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567568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5053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4228" y="175053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265729"/>
          <a:ext cx="3088125" cy="891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 analysis of the allocation of financial resources.</a:t>
          </a:r>
        </a:p>
      </dsp:txBody>
      <dsp:txXfrm>
        <a:off x="4228" y="2265729"/>
        <a:ext cx="3088125" cy="891082"/>
      </dsp:txXfrm>
    </dsp:sp>
    <dsp:sp modelId="{210823F6-AC1A-46E3-9D99-A319DF497539}">
      <dsp:nvSpPr>
        <dsp:cNvPr id="0" name=""/>
        <dsp:cNvSpPr/>
      </dsp:nvSpPr>
      <dsp:spPr>
        <a:xfrm>
          <a:off x="4636415" y="557938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5053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3632774" y="175053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265729"/>
          <a:ext cx="3088125" cy="891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Public accessibility and Transparency of data.</a:t>
          </a:r>
        </a:p>
      </dsp:txBody>
      <dsp:txXfrm>
        <a:off x="3632774" y="2265729"/>
        <a:ext cx="3088125" cy="891082"/>
      </dsp:txXfrm>
    </dsp:sp>
    <dsp:sp modelId="{B0A3ABD2-C471-4A21-8AEF-3843C86919E1}">
      <dsp:nvSpPr>
        <dsp:cNvPr id="0" name=""/>
        <dsp:cNvSpPr/>
      </dsp:nvSpPr>
      <dsp:spPr>
        <a:xfrm>
          <a:off x="8264962" y="557938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5053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7261321" y="175053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265729"/>
          <a:ext cx="3088125" cy="891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Reusable ETL Process</a:t>
          </a:r>
        </a:p>
      </dsp:txBody>
      <dsp:txXfrm>
        <a:off x="7261321" y="2265729"/>
        <a:ext cx="3088125" cy="891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614909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9380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4228" y="179380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307105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Employees tend to be paid more overtime than wages ,this could lead to work stress and burn out</a:t>
          </a:r>
        </a:p>
      </dsp:txBody>
      <dsp:txXfrm>
        <a:off x="4228" y="2307105"/>
        <a:ext cx="3088125" cy="802364"/>
      </dsp:txXfrm>
    </dsp:sp>
    <dsp:sp modelId="{210823F6-AC1A-46E3-9D99-A319DF497539}">
      <dsp:nvSpPr>
        <dsp:cNvPr id="0" name=""/>
        <dsp:cNvSpPr/>
      </dsp:nvSpPr>
      <dsp:spPr>
        <a:xfrm>
          <a:off x="4636415" y="605279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9380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3632774" y="179380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307105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Based on the high cost of overtime, staffing adjustment is advised</a:t>
          </a:r>
        </a:p>
      </dsp:txBody>
      <dsp:txXfrm>
        <a:off x="3632774" y="2307105"/>
        <a:ext cx="3088125" cy="802364"/>
      </dsp:txXfrm>
    </dsp:sp>
    <dsp:sp modelId="{B0A3ABD2-C471-4A21-8AEF-3843C86919E1}">
      <dsp:nvSpPr>
        <dsp:cNvPr id="0" name=""/>
        <dsp:cNvSpPr/>
      </dsp:nvSpPr>
      <dsp:spPr>
        <a:xfrm>
          <a:off x="8264962" y="605279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9380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000" kern="1200" dirty="0"/>
        </a:p>
      </dsp:txBody>
      <dsp:txXfrm>
        <a:off x="7261321" y="179380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307105"/>
          <a:ext cx="3088125" cy="80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Stationary engineers constantly earned high otpaid which might possible mean work in balance. </a:t>
          </a:r>
        </a:p>
      </dsp:txBody>
      <dsp:txXfrm>
        <a:off x="7261321" y="2307105"/>
        <a:ext cx="3088125" cy="802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Engineer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Rita Uzoka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1006"/>
            <a:ext cx="10353762" cy="1010653"/>
          </a:xfrm>
        </p:spPr>
        <p:txBody>
          <a:bodyPr>
            <a:normAutofit/>
          </a:bodyPr>
          <a:lstStyle/>
          <a:p>
            <a:r>
              <a:rPr lang="en-US" dirty="0"/>
              <a:t>Data Validation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BEB79-4586-4162-A93F-3C91E4D9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5" y="1337912"/>
            <a:ext cx="10226986" cy="52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0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99974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Loaded in PostgreSQL Database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65C2C-305C-46ED-A872-65878454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65" y="1683038"/>
            <a:ext cx="9861748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5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9997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Data Warehouse</a:t>
            </a:r>
            <a:br>
              <a:rPr lang="en-US" dirty="0"/>
            </a:br>
            <a:r>
              <a:rPr lang="en-US" dirty="0"/>
              <a:t>Data Loaded in PostgreSQL Database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11EBD-1C8D-422C-885B-5D5EC6FF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3" y="1828542"/>
            <a:ext cx="11190990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63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2131"/>
            <a:ext cx="10353762" cy="2242895"/>
          </a:xfrm>
        </p:spPr>
        <p:txBody>
          <a:bodyPr>
            <a:normAutofit/>
          </a:bodyPr>
          <a:lstStyle/>
          <a:p>
            <a:r>
              <a:rPr lang="en-US" dirty="0"/>
              <a:t>Project Analysis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07796-8965-40E8-B900-FD3587235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45" y="2017644"/>
            <a:ext cx="10472404" cy="4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6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2130"/>
            <a:ext cx="10353762" cy="1010653"/>
          </a:xfrm>
        </p:spPr>
        <p:txBody>
          <a:bodyPr>
            <a:normAutofit/>
          </a:bodyPr>
          <a:lstStyle/>
          <a:p>
            <a:r>
              <a:rPr lang="en-US" dirty="0"/>
              <a:t>Project Analysis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5B748-5B38-4FFB-9C8C-C0620324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2" y="1490871"/>
            <a:ext cx="11061750" cy="51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2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2130"/>
            <a:ext cx="10353762" cy="1010653"/>
          </a:xfrm>
        </p:spPr>
        <p:txBody>
          <a:bodyPr>
            <a:normAutofit/>
          </a:bodyPr>
          <a:lstStyle/>
          <a:p>
            <a:r>
              <a:rPr lang="en-US" dirty="0"/>
              <a:t>Project Analysis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0EA78-EE50-439D-8AAF-364499FB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54" y="1673122"/>
            <a:ext cx="9661324" cy="50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Recommendation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1364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372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Problem Statement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54269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Objectives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59339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86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Benefit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886163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117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Solution Architecture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F2B6C-2BE1-428D-B5CD-CDCC8621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73" y="1866900"/>
            <a:ext cx="8460605" cy="40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0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12808"/>
          </a:xfrm>
        </p:spPr>
        <p:txBody>
          <a:bodyPr>
            <a:normAutofit fontScale="90000"/>
          </a:bodyPr>
          <a:lstStyle/>
          <a:p>
            <a:r>
              <a:rPr lang="en-US" dirty="0"/>
              <a:t>ERD Diagram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AE963-6482-41AD-847D-1B18F7D5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17" y="1353657"/>
            <a:ext cx="9906509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5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12808"/>
          </a:xfrm>
        </p:spPr>
        <p:txBody>
          <a:bodyPr>
            <a:normAutofit fontScale="90000"/>
          </a:bodyPr>
          <a:lstStyle/>
          <a:p>
            <a:r>
              <a:rPr lang="en-US" dirty="0"/>
              <a:t>ERD Diagram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EE872-4042-415C-8713-23284214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17" y="1222408"/>
            <a:ext cx="9112718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7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28512" cy="786063"/>
          </a:xfrm>
        </p:spPr>
        <p:txBody>
          <a:bodyPr>
            <a:normAutofit/>
          </a:bodyPr>
          <a:lstStyle/>
          <a:p>
            <a:r>
              <a:rPr lang="en-US" dirty="0"/>
              <a:t>Project Workflow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40BD2-DBB9-4681-9FA5-373F3F7A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17" y="1395663"/>
            <a:ext cx="5367131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8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99975"/>
            <a:ext cx="10353762" cy="487680"/>
          </a:xfrm>
        </p:spPr>
        <p:txBody>
          <a:bodyPr>
            <a:normAutofit fontScale="90000"/>
          </a:bodyPr>
          <a:lstStyle/>
          <a:p>
            <a:r>
              <a:rPr lang="en-US" dirty="0"/>
              <a:t> Project Data Pipeline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C6A84-41A8-447E-A61C-91A8DE05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41" y="3139956"/>
            <a:ext cx="9125419" cy="2286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10E28-E624-44BF-A602-022A2D4E2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13" y="1624830"/>
            <a:ext cx="3826565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26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{AD12AD3E-E067-45E1-9037-9CE1A0E699B5}tf11665031_win32</Template>
  <TotalTime>19316</TotalTime>
  <Words>173</Words>
  <Application>Microsoft Office PowerPoint</Application>
  <PresentationFormat>Widescreen</PresentationFormat>
  <Paragraphs>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 Nova</vt:lpstr>
      <vt:lpstr>Arial Nova Light</vt:lpstr>
      <vt:lpstr>Wingdings 2</vt:lpstr>
      <vt:lpstr>SlateVTI</vt:lpstr>
      <vt:lpstr>Data Engineer Project</vt:lpstr>
      <vt:lpstr>Problem Statement </vt:lpstr>
      <vt:lpstr>Objectives </vt:lpstr>
      <vt:lpstr>Benefit </vt:lpstr>
      <vt:lpstr>Solution Architecture </vt:lpstr>
      <vt:lpstr>ERD Diagram </vt:lpstr>
      <vt:lpstr>ERD Diagram </vt:lpstr>
      <vt:lpstr>Project Workflow </vt:lpstr>
      <vt:lpstr> Project Data Pipeline Flow</vt:lpstr>
      <vt:lpstr>Data Validation </vt:lpstr>
      <vt:lpstr>Data Loaded in PostgreSQL Database </vt:lpstr>
      <vt:lpstr>Data Warehouse Data Loaded in PostgreSQL Database </vt:lpstr>
      <vt:lpstr>Project Analysis </vt:lpstr>
      <vt:lpstr>Project Analysis </vt:lpstr>
      <vt:lpstr>Project Analysis </vt:lpstr>
      <vt:lpstr>Recommendation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 Project</dc:title>
  <dc:creator>Rita Uzoka</dc:creator>
  <cp:lastModifiedBy>Rita Uzoka</cp:lastModifiedBy>
  <cp:revision>24</cp:revision>
  <dcterms:created xsi:type="dcterms:W3CDTF">2024-08-21T14:05:37Z</dcterms:created>
  <dcterms:modified xsi:type="dcterms:W3CDTF">2024-09-07T22:49:32Z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